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66"/>
    <a:srgbClr val="000000"/>
    <a:srgbClr val="FFFFFF"/>
    <a:srgbClr val="0000FF"/>
    <a:srgbClr val="FF3300"/>
    <a:srgbClr val="9852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E8727-F6B3-4C0D-A2B2-7466538D8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1E4F7-852B-46B9-ACC9-F226E751D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CF9FD-F7DB-4BF0-904D-89622D792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6E29B-1713-4519-B881-DCA877A6B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3E7A-E390-4EB4-A7E4-3094A3D15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1E9AD-4B26-4CCE-8CC6-594D3F5B9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75F2B-AE99-481B-AA01-718610F3E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72CBC-F444-4FAE-83CB-B5AEFC70B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E4E0C-0F1A-4156-81C9-CEDE073C4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7B1DF-8BEF-4374-9737-0A66A4067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DD19F-8AAA-431D-A75E-DF48109E9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D6B82-1BAF-4692-978C-C9C1C65BC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DF63AC4-10BA-435E-9DCD-C03135946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sz="3200" b="1" i="1" smtClean="0"/>
              <a:t/>
            </a:r>
            <a:br>
              <a:rPr lang="en-US" sz="3200" b="1" i="1" smtClean="0"/>
            </a:br>
            <a:r>
              <a:rPr lang="en-US" sz="3200" b="1" u="sng" smtClean="0"/>
              <a:t>Luyện từ và câu</a:t>
            </a:r>
          </a:p>
        </p:txBody>
      </p:sp>
      <p:sp>
        <p:nvSpPr>
          <p:cNvPr id="2051" name="AutoShape 5"/>
          <p:cNvSpPr>
            <a:spLocks noChangeArrowheads="1"/>
          </p:cNvSpPr>
          <p:nvPr>
            <p:ph type="body" idx="1"/>
          </p:nvPr>
        </p:nvSpPr>
        <p:spPr>
          <a:xfrm>
            <a:off x="990600" y="1219200"/>
            <a:ext cx="7086600" cy="1371600"/>
          </a:xfrm>
          <a:prstGeom prst="irregularSeal1">
            <a:avLst/>
          </a:prstGeom>
          <a:solidFill>
            <a:srgbClr val="CC99FF"/>
          </a:solidFill>
          <a:ln>
            <a:solidFill>
              <a:srgbClr val="FFFF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b="1" smtClean="0"/>
              <a:t>Kiểm tra bài cũ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09600" y="23622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chemeClr val="tx2"/>
                </a:solidFill>
              </a:rPr>
              <a:t>     * </a:t>
            </a:r>
            <a:r>
              <a:rPr lang="en-US" sz="2800" i="1">
                <a:solidFill>
                  <a:schemeClr val="tx2"/>
                </a:solidFill>
              </a:rPr>
              <a:t>Trạng ngữ chỉ thời gian có tác dụng gì?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533400" y="3048000"/>
            <a:ext cx="8229600" cy="1066800"/>
          </a:xfrm>
          <a:prstGeom prst="rect">
            <a:avLst/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chemeClr val="tx2"/>
                </a:solidFill>
              </a:rPr>
              <a:t>      Trạng ngữ chỉ thời gian có tác dụng xác định thời gian diễn ra</a:t>
            </a:r>
            <a:r>
              <a:rPr lang="en-US" sz="4400">
                <a:solidFill>
                  <a:schemeClr val="tx2"/>
                </a:solidFill>
              </a:rPr>
              <a:t> </a:t>
            </a:r>
            <a:r>
              <a:rPr lang="en-US" sz="2800">
                <a:solidFill>
                  <a:schemeClr val="tx2"/>
                </a:solidFill>
              </a:rPr>
              <a:t>sự việc nêu trong câu.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57200" y="42672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chemeClr val="tx2"/>
                </a:solidFill>
              </a:rPr>
              <a:t>      * </a:t>
            </a:r>
            <a:r>
              <a:rPr lang="en-US" sz="2800" i="1">
                <a:solidFill>
                  <a:schemeClr val="tx2"/>
                </a:solidFill>
              </a:rPr>
              <a:t>Trạng ngữ chỉ thời gian trả lời cho các câu hỏi nào?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533400" y="5029200"/>
            <a:ext cx="8229600" cy="1066800"/>
          </a:xfrm>
          <a:prstGeom prst="rect">
            <a:avLst/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chemeClr val="tx2"/>
                </a:solidFill>
              </a:rPr>
              <a:t>      Trạng ngữ chỉ thời gian trả lời cho các câu hỏi </a:t>
            </a:r>
            <a:r>
              <a:rPr lang="en-US" sz="2800" b="1">
                <a:solidFill>
                  <a:schemeClr val="tx2"/>
                </a:solidFill>
              </a:rPr>
              <a:t>Bao giờ?, Khi nào?, Mấy giờ? …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609600" y="6172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chemeClr val="tx2"/>
                </a:solidFill>
              </a:rPr>
              <a:t>     * </a:t>
            </a:r>
            <a:r>
              <a:rPr lang="en-US" sz="2800" i="1">
                <a:solidFill>
                  <a:schemeClr val="tx2"/>
                </a:solidFill>
              </a:rPr>
              <a:t>Đặt câu có trạng ngữ chỉ thời gian.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  <p:bldP spid="3080" grpId="0" animBg="1"/>
      <p:bldP spid="3082" grpId="0"/>
      <p:bldP spid="3083" grpId="0" animBg="1"/>
      <p:bldP spid="30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838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smtClean="0">
                <a:solidFill>
                  <a:srgbClr val="0000FF"/>
                </a:solidFill>
              </a:rPr>
              <a:t>THÊM TRẠNG NGỮ CHỈ NGUYÊN NHÂN CHO CÂU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2800" b="1" i="1" smtClean="0"/>
              <a:t/>
            </a:r>
            <a:br>
              <a:rPr lang="en-US" sz="2800" b="1" i="1" smtClean="0"/>
            </a:br>
            <a:r>
              <a:rPr lang="en-US" sz="2800" b="1" u="sng" smtClean="0"/>
              <a:t>Luyện từ và câu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2209800"/>
            <a:ext cx="9144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u="sng"/>
              <a:t>I. Nhận xét: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/>
              <a:t>1. Trạng ngữ được in nghiêng trong câu sau trả lời cho câu hỏi gì?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800"/>
              <a:t> </a:t>
            </a:r>
            <a:r>
              <a:rPr lang="en-US" sz="2800" i="1"/>
              <a:t>Vì vắng tiếng cười</a:t>
            </a:r>
            <a:r>
              <a:rPr lang="en-US" sz="2800"/>
              <a:t>, vương quốc nọ buồn chán kinh khủng.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76200" y="4267200"/>
            <a:ext cx="906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/>
              <a:t> </a:t>
            </a:r>
            <a:r>
              <a:rPr lang="en-US" sz="2800">
                <a:solidFill>
                  <a:srgbClr val="0000FF"/>
                </a:solidFill>
              </a:rPr>
              <a:t>Trạng ngữ “</a:t>
            </a:r>
            <a:r>
              <a:rPr lang="en-US" sz="2800" i="1">
                <a:solidFill>
                  <a:srgbClr val="0000FF"/>
                </a:solidFill>
              </a:rPr>
              <a:t>Vì vắng tiếng cười”</a:t>
            </a:r>
            <a:r>
              <a:rPr lang="en-US" sz="2800">
                <a:solidFill>
                  <a:srgbClr val="0000FF"/>
                </a:solidFill>
              </a:rPr>
              <a:t> trả lời cho câu hỏi: </a:t>
            </a:r>
            <a:r>
              <a:rPr lang="en-US" sz="2800" i="1">
                <a:solidFill>
                  <a:srgbClr val="0000FF"/>
                </a:solidFill>
              </a:rPr>
              <a:t>Vì sao vương quốc nọ buồn chán kinh khủng?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76200" y="5257800"/>
            <a:ext cx="9067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/>
              <a:t> 2. Loại trạng ngữ trên bổ sung cho câu ý nghĩa gì?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228600" y="5791200"/>
            <a:ext cx="9067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/>
              <a:t> </a:t>
            </a:r>
            <a:r>
              <a:rPr lang="en-US" sz="2800">
                <a:solidFill>
                  <a:srgbClr val="0000FF"/>
                </a:solidFill>
              </a:rPr>
              <a:t>Trạng ngữ “</a:t>
            </a:r>
            <a:r>
              <a:rPr lang="en-US" sz="2800" i="1">
                <a:solidFill>
                  <a:srgbClr val="0000FF"/>
                </a:solidFill>
              </a:rPr>
              <a:t>Vì vắng tiếng cười</a:t>
            </a:r>
            <a:r>
              <a:rPr lang="en-US" sz="2800">
                <a:solidFill>
                  <a:srgbClr val="0000FF"/>
                </a:solidFill>
              </a:rPr>
              <a:t>” bổ sung ý nghĩa chỉ nguyên nhân cho câu.</a:t>
            </a: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2743200" y="1752600"/>
            <a:ext cx="3200400" cy="1066800"/>
          </a:xfrm>
          <a:prstGeom prst="irregularSeal1">
            <a:avLst/>
          </a:prstGeom>
          <a:solidFill>
            <a:srgbClr val="CC99FF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3200" b="1"/>
              <a:t>Nhóm 2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533400" y="4114800"/>
            <a:ext cx="2514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101" grpId="0"/>
      <p:bldP spid="4102" grpId="0"/>
      <p:bldP spid="4103" grpId="0"/>
      <p:bldP spid="4104" grpId="0"/>
      <p:bldP spid="4106" grpId="0" animBg="1"/>
      <p:bldP spid="4106" grpId="1" animBg="1"/>
      <p:bldP spid="410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sz="2800" b="1" i="1" smtClean="0"/>
              <a:t/>
            </a:r>
            <a:br>
              <a:rPr lang="en-US" sz="2800" b="1" i="1" smtClean="0"/>
            </a:br>
            <a:r>
              <a:rPr lang="en-US" sz="2800" b="1" u="sng" smtClean="0"/>
              <a:t>Luyện từ và câu</a:t>
            </a:r>
            <a:br>
              <a:rPr lang="en-US" sz="2800" b="1" u="sng" smtClean="0"/>
            </a:br>
            <a:r>
              <a:rPr lang="en-US" sz="2800" b="1" smtClean="0">
                <a:solidFill>
                  <a:srgbClr val="0000FF"/>
                </a:solidFill>
              </a:rPr>
              <a:t>THÊM TRẠNG NGỮ CHỈ NGUYÊN NHÂN CHO CÂU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" y="2484438"/>
            <a:ext cx="4343400" cy="1401762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         Vì vắng tiếng cười, vương quốc nọ buồn chán kinh khủng.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48200" y="2560638"/>
            <a:ext cx="4343400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/>
              <a:t>      </a:t>
            </a:r>
            <a:r>
              <a:rPr lang="en-US" sz="2800"/>
              <a:t>Vương quốc nọ buồn chán kinh khủng.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28600" y="1752600"/>
            <a:ext cx="868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i="1"/>
              <a:t>Hãy so sánh hai câu sau: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4572000" y="2590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1066800" y="2971800"/>
            <a:ext cx="2514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44196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rgbClr val="0000FF"/>
                </a:solidFill>
              </a:rPr>
              <a:t>    </a:t>
            </a:r>
            <a:r>
              <a:rPr lang="en-US" sz="2800"/>
              <a:t>T</a:t>
            </a:r>
            <a:r>
              <a:rPr lang="en-US" sz="2800">
                <a:solidFill>
                  <a:schemeClr val="tx2"/>
                </a:solidFill>
              </a:rPr>
              <a:t>ại sao khi nói, khi viết ta có thể thêm trạng ngữ chỉ nguyên nhân cho câu? 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76200" y="53340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rgbClr val="0000FF"/>
                </a:solidFill>
              </a:rPr>
              <a:t>   </a:t>
            </a:r>
            <a:r>
              <a:rPr lang="en-US" sz="2800"/>
              <a:t>T</a:t>
            </a:r>
            <a:r>
              <a:rPr lang="en-US" sz="2800">
                <a:solidFill>
                  <a:schemeClr val="tx2"/>
                </a:solidFill>
              </a:rPr>
              <a:t>rạng ngữ chỉ nguyên nhân trả lời cho các câu hỏi nào?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82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build="p"/>
      <p:bldP spid="8199" grpId="0"/>
      <p:bldP spid="8200" grpId="0"/>
      <p:bldP spid="8201" grpId="0" animBg="1"/>
      <p:bldP spid="8202" grpId="0" animBg="1"/>
      <p:bldP spid="8203" grpId="0"/>
      <p:bldP spid="82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447800"/>
          </a:xfrm>
          <a:noFill/>
        </p:spPr>
        <p:txBody>
          <a:bodyPr/>
          <a:lstStyle/>
          <a:p>
            <a:pPr eaLnBrk="1" hangingPunct="1"/>
            <a:r>
              <a:rPr lang="en-US" sz="2800" b="1" i="1" smtClean="0"/>
              <a:t/>
            </a:r>
            <a:br>
              <a:rPr lang="en-US" sz="2800" b="1" i="1" smtClean="0"/>
            </a:br>
            <a:r>
              <a:rPr lang="en-US" sz="2800" b="1" u="sng" smtClean="0"/>
              <a:t>Luyện từ và câu</a:t>
            </a:r>
            <a:br>
              <a:rPr lang="en-US" sz="2800" b="1" u="sng" smtClean="0"/>
            </a:br>
            <a:r>
              <a:rPr lang="en-US" sz="2800" b="1" smtClean="0">
                <a:solidFill>
                  <a:srgbClr val="0000FF"/>
                </a:solidFill>
              </a:rPr>
              <a:t>THÊM TRẠNG NGỮ CHỈ NGUYÊN NHÂN CHO CÂU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1981200"/>
            <a:ext cx="9144000" cy="2590800"/>
          </a:xfrm>
          <a:prstGeom prst="rect">
            <a:avLst/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    </a:t>
            </a:r>
            <a:r>
              <a:rPr lang="en-US" sz="2800" b="1" u="sng">
                <a:solidFill>
                  <a:schemeClr val="tx2"/>
                </a:solidFill>
              </a:rPr>
              <a:t>II. Ghi nhớ:</a:t>
            </a:r>
            <a:r>
              <a:rPr lang="en-US" sz="2800">
                <a:solidFill>
                  <a:schemeClr val="tx2"/>
                </a:solidFill>
              </a:rPr>
              <a:t> </a:t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2800">
                <a:solidFill>
                  <a:schemeClr val="tx2"/>
                </a:solidFill>
              </a:rPr>
              <a:t>    1. Để giải thích nguyên nhân của sự việc hoặc tình trạng nêu trong câu, ta có thể thêm vào câu những </a:t>
            </a:r>
            <a:r>
              <a:rPr lang="en-US" sz="2800" i="1">
                <a:solidFill>
                  <a:schemeClr val="tx2"/>
                </a:solidFill>
              </a:rPr>
              <a:t>trạng ngữ chỉ nguyên nhân.</a:t>
            </a:r>
            <a:r>
              <a:rPr lang="en-US" sz="2800">
                <a:solidFill>
                  <a:schemeClr val="tx2"/>
                </a:solidFill>
              </a:rPr>
              <a:t/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2800">
                <a:solidFill>
                  <a:schemeClr val="tx2"/>
                </a:solidFill>
              </a:rPr>
              <a:t>    2. </a:t>
            </a:r>
            <a:r>
              <a:rPr lang="en-US" sz="2800" i="1">
                <a:solidFill>
                  <a:schemeClr val="tx2"/>
                </a:solidFill>
              </a:rPr>
              <a:t>Trạng ngữ chỉ nguyên nhân</a:t>
            </a:r>
            <a:r>
              <a:rPr lang="en-US" sz="2800">
                <a:solidFill>
                  <a:schemeClr val="tx2"/>
                </a:solidFill>
              </a:rPr>
              <a:t> trả lời cho các câu hỏi </a:t>
            </a:r>
            <a:r>
              <a:rPr lang="en-US" sz="2800" b="1">
                <a:solidFill>
                  <a:schemeClr val="tx2"/>
                </a:solidFill>
              </a:rPr>
              <a:t>Vì sao?, Nhờ đâu?, Tại đâu? …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52400" y="48006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/>
              <a:t>V</a:t>
            </a:r>
            <a:r>
              <a:rPr lang="en-US" sz="2800">
                <a:solidFill>
                  <a:schemeClr val="tx2"/>
                </a:solidFill>
              </a:rPr>
              <a:t>í dụ: - Nhờ siêng năng, Bắc đã vươn lên đầu lớp.</a:t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2800">
                <a:solidFill>
                  <a:schemeClr val="tx2"/>
                </a:solidFill>
              </a:rPr>
              <a:t>           - Tại lười học, bạn ấy bị lưu ban.</a:t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2800">
                <a:solidFill>
                  <a:schemeClr val="tx2"/>
                </a:solidFill>
              </a:rPr>
              <a:t>           - Vì xe hỏng, Lan đến trường muộn.</a:t>
            </a: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15240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1600200" y="5715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1524000" y="617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9" grpId="0"/>
      <p:bldP spid="5130" grpId="0" animBg="1"/>
      <p:bldP spid="5131" grpId="0" animBg="1"/>
      <p:bldP spid="51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667000"/>
            <a:ext cx="9144000" cy="2590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/>
              <a:t>    </a:t>
            </a:r>
            <a:r>
              <a:rPr lang="en-US" sz="2400" b="1" u="sng" smtClean="0"/>
              <a:t>III. Luyện tập:</a:t>
            </a:r>
          </a:p>
          <a:p>
            <a:pPr eaLnBrk="1" hangingPunct="1">
              <a:buFontTx/>
              <a:buNone/>
            </a:pPr>
            <a:r>
              <a:rPr lang="en-US" sz="2400" b="1" smtClean="0"/>
              <a:t>    1.</a:t>
            </a:r>
            <a:r>
              <a:rPr lang="en-US" sz="2400" smtClean="0"/>
              <a:t> </a:t>
            </a:r>
            <a:r>
              <a:rPr lang="en-US" sz="2400" i="1" smtClean="0"/>
              <a:t>Tìm trạng ngữ chỉ nguyên nhân trong những câu sau: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 a) Chỉ ba tháng sau, nhờ siêng năng, cần cù, cậu vượt lên đầu lớp.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 b) Vì rét, những cây lan trong chậu sắt lại.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 c) Tại Hoa mà tổ không được khen.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066800"/>
          </a:xfrm>
          <a:noFill/>
        </p:spPr>
        <p:txBody>
          <a:bodyPr/>
          <a:lstStyle/>
          <a:p>
            <a:pPr eaLnBrk="1" hangingPunct="1"/>
            <a:r>
              <a:rPr lang="en-US" sz="2000" b="1" i="1" smtClean="0"/>
              <a:t/>
            </a:r>
            <a:br>
              <a:rPr lang="en-US" sz="2000" b="1" i="1" smtClean="0"/>
            </a:br>
            <a:r>
              <a:rPr lang="en-US" sz="2000" b="1" u="sng" smtClean="0"/>
              <a:t>Luyện từ và câu</a:t>
            </a:r>
            <a:br>
              <a:rPr lang="en-US" sz="2000" b="1" u="sng" smtClean="0"/>
            </a:br>
            <a:r>
              <a:rPr lang="en-US" sz="2000" b="1" smtClean="0">
                <a:solidFill>
                  <a:srgbClr val="0000FF"/>
                </a:solidFill>
              </a:rPr>
              <a:t>THÊM TRẠNG NGỮ CHỈ NGUYÊN NHÂN CHO CÂU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3048000" y="3962400"/>
            <a:ext cx="2514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762000" y="4419600"/>
            <a:ext cx="609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762000" y="4876800"/>
            <a:ext cx="8382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76200" y="4800600"/>
            <a:ext cx="9067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/>
              <a:t>   2.</a:t>
            </a:r>
            <a:r>
              <a:rPr lang="en-US" sz="2400"/>
              <a:t> </a:t>
            </a:r>
            <a:r>
              <a:rPr lang="en-US" sz="2400" i="1"/>
              <a:t>Điền các từ </a:t>
            </a:r>
            <a:r>
              <a:rPr lang="en-US" sz="2400" b="1"/>
              <a:t>nhờ, vì</a:t>
            </a:r>
            <a:r>
              <a:rPr lang="en-US" sz="2400" i="1"/>
              <a:t> hoặc </a:t>
            </a:r>
            <a:r>
              <a:rPr lang="en-US" sz="2400" b="1"/>
              <a:t>tại vì</a:t>
            </a:r>
            <a:r>
              <a:rPr lang="en-US" sz="2400" i="1"/>
              <a:t> vào chỗ trống: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/>
              <a:t>   a)    … học giỏi, Nam được cô giáo khen.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/>
              <a:t>   b)    …   bác lao công, sân trường lúc nào cũng sạch sẽ.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/>
              <a:t>   c)    …     mải chơi, Tuấn không làm bài tập.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152400" y="6477000"/>
            <a:ext cx="9067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/>
              <a:t>  3.</a:t>
            </a:r>
            <a:r>
              <a:rPr lang="en-US" sz="2400"/>
              <a:t> </a:t>
            </a:r>
            <a:r>
              <a:rPr lang="en-US" sz="2400" i="1"/>
              <a:t>Đặt một câu có trạng ngữ chỉ nguyên nhân.</a:t>
            </a:r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0" y="914400"/>
            <a:ext cx="9144000" cy="1752600"/>
          </a:xfrm>
          <a:prstGeom prst="rect">
            <a:avLst/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    </a:t>
            </a:r>
            <a:r>
              <a:rPr lang="en-US" sz="2400" b="1" u="sng">
                <a:solidFill>
                  <a:schemeClr val="tx2"/>
                </a:solidFill>
              </a:rPr>
              <a:t>II. Ghi nhớ:</a:t>
            </a:r>
            <a:r>
              <a:rPr lang="en-US" sz="2400">
                <a:solidFill>
                  <a:schemeClr val="tx2"/>
                </a:solidFill>
              </a:rPr>
              <a:t> </a:t>
            </a:r>
            <a:br>
              <a:rPr lang="en-US" sz="2400">
                <a:solidFill>
                  <a:schemeClr val="tx2"/>
                </a:solidFill>
              </a:rPr>
            </a:br>
            <a:r>
              <a:rPr lang="en-US" sz="2400">
                <a:solidFill>
                  <a:schemeClr val="tx2"/>
                </a:solidFill>
              </a:rPr>
              <a:t>    1. Để giải thích nguyên nhân của sự việc hoặc tình trạng nêu trong câu, ta có thể thêm vào câu những </a:t>
            </a:r>
            <a:r>
              <a:rPr lang="en-US" sz="2400" i="1">
                <a:solidFill>
                  <a:schemeClr val="tx2"/>
                </a:solidFill>
              </a:rPr>
              <a:t>trạng ngữ chỉ nguyên nhân.</a:t>
            </a:r>
            <a:r>
              <a:rPr lang="en-US" sz="2400">
                <a:solidFill>
                  <a:schemeClr val="tx2"/>
                </a:solidFill>
              </a:rPr>
              <a:t/>
            </a:r>
            <a:br>
              <a:rPr lang="en-US" sz="2400">
                <a:solidFill>
                  <a:schemeClr val="tx2"/>
                </a:solidFill>
              </a:rPr>
            </a:br>
            <a:r>
              <a:rPr lang="en-US" sz="2400">
                <a:solidFill>
                  <a:schemeClr val="tx2"/>
                </a:solidFill>
              </a:rPr>
              <a:t>    2. </a:t>
            </a:r>
            <a:r>
              <a:rPr lang="en-US" sz="2400" i="1">
                <a:solidFill>
                  <a:schemeClr val="tx2"/>
                </a:solidFill>
              </a:rPr>
              <a:t>Trạng ngữ chỉ nguyên nhân</a:t>
            </a:r>
            <a:r>
              <a:rPr lang="en-US" sz="2400">
                <a:solidFill>
                  <a:schemeClr val="tx2"/>
                </a:solidFill>
              </a:rPr>
              <a:t> trả lời cho các câu hỏi </a:t>
            </a:r>
            <a:r>
              <a:rPr lang="en-US" sz="2400" b="1">
                <a:solidFill>
                  <a:schemeClr val="tx2"/>
                </a:solidFill>
              </a:rPr>
              <a:t>Vì sao?, Nhờ đâu?, Tại đâu? …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457200" y="6096000"/>
            <a:ext cx="121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/>
              <a:t>   </a:t>
            </a:r>
            <a:r>
              <a:rPr lang="en-US" sz="2400">
                <a:solidFill>
                  <a:srgbClr val="FF3300"/>
                </a:solidFill>
              </a:rPr>
              <a:t>Tại vì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533400" y="5638800"/>
            <a:ext cx="121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/>
              <a:t>   </a:t>
            </a:r>
            <a:r>
              <a:rPr lang="en-US" sz="2400">
                <a:solidFill>
                  <a:srgbClr val="FF3300"/>
                </a:solidFill>
              </a:rPr>
              <a:t>Nhờ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533400" y="5181600"/>
            <a:ext cx="121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/>
              <a:t>   </a:t>
            </a:r>
            <a:r>
              <a:rPr lang="en-US" sz="2400">
                <a:solidFill>
                  <a:srgbClr val="FF3300"/>
                </a:solidFill>
              </a:rPr>
              <a:t>Vì</a:t>
            </a:r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762000" y="3962400"/>
            <a:ext cx="1828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5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52" grpId="0" animBg="1"/>
      <p:bldP spid="6153" grpId="0" animBg="1"/>
      <p:bldP spid="6154" grpId="0" animBg="1"/>
      <p:bldP spid="6155" grpId="0"/>
      <p:bldP spid="6156" grpId="0"/>
      <p:bldP spid="6158" grpId="0"/>
      <p:bldP spid="6159" grpId="0"/>
      <p:bldP spid="6160" grpId="0"/>
      <p:bldP spid="6161" grpId="0" animBg="1"/>
      <p:bldP spid="616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sz="2800" b="1" i="1" smtClean="0"/>
              <a:t/>
            </a:r>
            <a:br>
              <a:rPr lang="en-US" sz="2800" b="1" i="1" smtClean="0"/>
            </a:br>
            <a:r>
              <a:rPr lang="en-US" sz="2800" b="1" u="sng" smtClean="0"/>
              <a:t>Luyện từ và câu</a:t>
            </a:r>
            <a:br>
              <a:rPr lang="en-US" sz="2800" b="1" u="sng" smtClean="0"/>
            </a:br>
            <a:r>
              <a:rPr lang="en-US" sz="2800" b="1" smtClean="0">
                <a:solidFill>
                  <a:srgbClr val="0000FF"/>
                </a:solidFill>
              </a:rPr>
              <a:t>THÊM TRẠNG NGỮ CHỈ NGUYÊN NHÂN CHO CÂU</a:t>
            </a:r>
          </a:p>
        </p:txBody>
      </p:sp>
      <p:sp>
        <p:nvSpPr>
          <p:cNvPr id="7171" name="Rectangle 5"/>
          <p:cNvSpPr>
            <a:spLocks noChangeArrowheads="1"/>
          </p:cNvSpPr>
          <p:nvPr>
            <p:ph type="body" idx="1"/>
          </p:nvPr>
        </p:nvSpPr>
        <p:spPr>
          <a:xfrm>
            <a:off x="457200" y="1828800"/>
            <a:ext cx="8229600" cy="2819400"/>
          </a:xfrm>
          <a:solidFill>
            <a:srgbClr val="00FFFF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</a:t>
            </a:r>
            <a:r>
              <a:rPr lang="en-US" sz="2800" b="1" u="sng" smtClean="0"/>
              <a:t>II. Ghi nhớ:</a:t>
            </a:r>
            <a:r>
              <a:rPr lang="en-US" sz="2800" smtClean="0"/>
              <a:t> </a:t>
            </a:r>
            <a:br>
              <a:rPr lang="en-US" sz="2800" smtClean="0"/>
            </a:br>
            <a:r>
              <a:rPr lang="en-US" sz="2800" smtClean="0"/>
              <a:t>    1. Để giải thích nguyên nhân của sự việc hoặc tình trạng nêu trong câu, ta có thể thêm vào câu những </a:t>
            </a:r>
            <a:r>
              <a:rPr lang="en-US" sz="2800" i="1" smtClean="0"/>
              <a:t>trạng ngữ chỉ nguyên nhân.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    2. </a:t>
            </a:r>
            <a:r>
              <a:rPr lang="en-US" sz="2800" i="1" smtClean="0"/>
              <a:t>Trạng ngữ chỉ nguyên nhân</a:t>
            </a:r>
            <a:r>
              <a:rPr lang="en-US" sz="2800" smtClean="0"/>
              <a:t> trả lời cho các câu hỏi </a:t>
            </a:r>
            <a:r>
              <a:rPr lang="en-US" sz="2800" b="1" smtClean="0"/>
              <a:t>Vì sao?, Nhờ đâu?, Tại đâu?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431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Default Design</vt:lpstr>
      <vt:lpstr> Luyện từ và câu</vt:lpstr>
      <vt:lpstr> Luyện từ và câu</vt:lpstr>
      <vt:lpstr> Luyện từ và câu THÊM TRẠNG NGỮ CHỈ NGUYÊN NHÂN CHO CÂU</vt:lpstr>
      <vt:lpstr> Luyện từ và câu THÊM TRẠNG NGỮ CHỈ NGUYÊN NHÂN CHO CÂU</vt:lpstr>
      <vt:lpstr> Luyện từ và câu THÊM TRẠNG NGỮ CHỈ NGUYÊN NHÂN CHO CÂU</vt:lpstr>
      <vt:lpstr> Luyện từ và câu THÊM TRẠNG NGỮ CHỈ NGUYÊN NHÂN CHO CÂU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</dc:creator>
  <cp:lastModifiedBy>CSTeam</cp:lastModifiedBy>
  <cp:revision>16</cp:revision>
  <dcterms:created xsi:type="dcterms:W3CDTF">2011-04-19T04:36:43Z</dcterms:created>
  <dcterms:modified xsi:type="dcterms:W3CDTF">2016-06-30T02:02:47Z</dcterms:modified>
</cp:coreProperties>
</file>